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6" r:id="rId5"/>
    <p:sldMasterId id="2147483717" r:id="rId6"/>
    <p:sldMasterId id="214748371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ubik Medium"/>
      <p:regular r:id="rId52"/>
      <p:bold r:id="rId53"/>
      <p:italic r:id="rId54"/>
      <p:boldItalic r:id="rId55"/>
    </p:embeddedFont>
    <p:embeddedFont>
      <p:font typeface="Rubik Light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Rubik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13B93B2-D0E7-4B47-A37D-28D265EA7F06}">
  <a:tblStyle styleId="{313B93B2-D0E7-4B47-A37D-28D265EA7F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2.xml"/><Relationship Id="rId64" Type="http://schemas.openxmlformats.org/officeDocument/2006/relationships/font" Target="fonts/Rubik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4.xml"/><Relationship Id="rId66" Type="http://schemas.openxmlformats.org/officeDocument/2006/relationships/font" Target="fonts/Rubik-italic.fntdata"/><Relationship Id="rId21" Type="http://schemas.openxmlformats.org/officeDocument/2006/relationships/slide" Target="slides/slide13.xml"/><Relationship Id="rId65" Type="http://schemas.openxmlformats.org/officeDocument/2006/relationships/font" Target="fonts/Rubik-bold.fntdata"/><Relationship Id="rId24" Type="http://schemas.openxmlformats.org/officeDocument/2006/relationships/slide" Target="slides/slide16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5.xml"/><Relationship Id="rId67" Type="http://schemas.openxmlformats.org/officeDocument/2006/relationships/font" Target="fonts/Rubik-bold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ubikMedium-bold.fntdata"/><Relationship Id="rId52" Type="http://schemas.openxmlformats.org/officeDocument/2006/relationships/font" Target="fonts/RubikMedium-regular.fntdata"/><Relationship Id="rId11" Type="http://schemas.openxmlformats.org/officeDocument/2006/relationships/slide" Target="slides/slide3.xml"/><Relationship Id="rId55" Type="http://schemas.openxmlformats.org/officeDocument/2006/relationships/font" Target="fonts/RubikMedium-boldItalic.fntdata"/><Relationship Id="rId10" Type="http://schemas.openxmlformats.org/officeDocument/2006/relationships/slide" Target="slides/slide2.xml"/><Relationship Id="rId54" Type="http://schemas.openxmlformats.org/officeDocument/2006/relationships/font" Target="fonts/RubikMedium-italic.fntdata"/><Relationship Id="rId13" Type="http://schemas.openxmlformats.org/officeDocument/2006/relationships/slide" Target="slides/slide5.xml"/><Relationship Id="rId57" Type="http://schemas.openxmlformats.org/officeDocument/2006/relationships/font" Target="fonts/RubikLight-bold.fntdata"/><Relationship Id="rId12" Type="http://schemas.openxmlformats.org/officeDocument/2006/relationships/slide" Target="slides/slide4.xml"/><Relationship Id="rId56" Type="http://schemas.openxmlformats.org/officeDocument/2006/relationships/font" Target="fonts/RubikLight-regular.fntdata"/><Relationship Id="rId15" Type="http://schemas.openxmlformats.org/officeDocument/2006/relationships/slide" Target="slides/slide7.xml"/><Relationship Id="rId59" Type="http://schemas.openxmlformats.org/officeDocument/2006/relationships/font" Target="fonts/RubikLight-boldItalic.fntdata"/><Relationship Id="rId14" Type="http://schemas.openxmlformats.org/officeDocument/2006/relationships/slide" Target="slides/slide6.xml"/><Relationship Id="rId58" Type="http://schemas.openxmlformats.org/officeDocument/2006/relationships/font" Target="fonts/RubikLight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J6Sp8zOjxyOxCHEJ4Se9xZebvY4RxmlpP0sNvlZscU/edit#slide=id.g6d7104af44_0_217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d88b832f0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d88b832f0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88b832f0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88b832f0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d88b832f0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d88b832f0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d88b832f0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d88b832f0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d88b832f0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d88b832f0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d88b832f0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d88b832f0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d88b832f0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d88b832f0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d88b832f0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d88b832f0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d88b832f0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d88b832f0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d88b832f0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d88b832f0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d88b832f0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d88b832f0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d88b832f0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6d88b832f0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d88b832f0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d88b832f0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d88b832f0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d88b832f0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d88b832f0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d88b832f0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d88b832f0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6d88b832f0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d88b832f0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d88b832f0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d88b832f0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6d88b832f0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d88b832f0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6d88b832f0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d88b832f0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d88b832f0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6d88b832f0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6d88b832f0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d88b832f0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6d88b832f0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800">
              <a:solidFill>
                <a:srgbClr val="151B2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d88b832f0_0_7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6d88b832f0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de la clase: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Actividad: Data Science en mi vida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SVD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Explicación: PCA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(20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training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(60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d88b832f0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6d88b832f0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800">
              <a:solidFill>
                <a:srgbClr val="151B2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d88b832f0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d88b832f0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d88b832f0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6d88b832f0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d88b832f0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d88b832f0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6d88b832f0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6d88b832f0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d88b832f0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6d88b832f0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d88b832f0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d88b832f0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6d88b832f0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6d88b832f0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d88b832f0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6d88b832f0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d88b832f0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d88b832f0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d88b832f0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d88b832f0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/ Tutores: si quieren, pueden mostrar el </a:t>
            </a:r>
            <a:r>
              <a:rPr b="1" lang="es">
                <a:solidFill>
                  <a:srgbClr val="E1446D"/>
                </a:solidFill>
              </a:rPr>
              <a:t>plan de estudios y el cronograma de encuentros</a:t>
            </a:r>
            <a:r>
              <a:rPr lang="es"/>
              <a:t> para profundizar sobre los contenidos y temas a ver en cada encuentro / semana: </a:t>
            </a:r>
            <a:r>
              <a:rPr lang="es" u="sng">
                <a:solidFill>
                  <a:schemeClr val="accent5"/>
                </a:solidFill>
                <a:hlinkClick r:id="rId2"/>
              </a:rPr>
              <a:t>https://docs.google.com/presentation/d/1yJ6Sp8zOjxyOxCHEJ4Se9xZebvY4RxmlpP0sNvlZscU/edit#slide=id.g6d7104af44_0_217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d88b832f0_0_10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6d88b832f0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6d88b832f0_0_10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6d88b832f0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d88b832f0_0_10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6d88b832f0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d88b832f0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d88b832f0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d88b832f0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d88b832f0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88b832f0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6d88b832f0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Mentores/as &amp; Tutores/as:</a:t>
            </a:r>
            <a:r>
              <a:rPr lang="es" sz="1400"/>
              <a:t> esta actividad está pensada para esta etapa de la carrera porque consideramos que los/as estudiantes ya adquirieron los conocimientos fundamentales en un flujo de DS con ML.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 objetivo es que en lo posible todos los estudiantes puedan presentar la consigna de la diapositiva siguiente.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 formato será el siguiente: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Cada primer encuentro de la semana —idealmente con la presencia del/de la tutor/a— 2 o 3 alumnos/as deberán presentar la consigna de la diapositiva siguiente.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Los encuentros en los que habrá esta actividad son 5 en total: el 33, 35, 37, 39, 41</a:t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d88b832f0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6d88b832f0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d88b832f0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d88b832f0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d88b832f0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6d88b832f0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1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8.gif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6.gif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2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62" name="Google Shape;16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3">
  <p:cSld name="CAPTION_ONLY_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69" name="Google Shape;169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4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80" name="Google Shape;180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3" name="Google Shape;18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3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5" name="Google Shape;1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88" name="Google Shape;188;p44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89" name="Google Shape;189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4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1">
  <p:cSld name="SECTION_HEADER_1_1_1_1">
    <p:bg>
      <p:bgPr>
        <a:solidFill>
          <a:srgbClr val="FCD3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94" name="Google Shape;19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5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7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4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7" name="Google Shape;20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0" name="Google Shape;21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8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2" name="Google Shape;2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9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0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2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28" name="Google Shape;22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31" name="Google Shape;231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2" name="Google Shape;232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53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4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5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43" name="Google Shape;24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6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7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7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0" name="Google Shape;25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53" name="Google Shape;253;p5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4" name="Google Shape;254;p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58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59" name="Google Shape;259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9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60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264" name="Google Shape;26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1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2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62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72" name="Google Shape;27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75" name="Google Shape;275;p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6" name="Google Shape;276;p6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6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63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4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82" name="Google Shape;282;p64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6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86" name="Google Shape;2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66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6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66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292" name="Google Shape;292;p66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93" name="Google Shape;293;p66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94" name="Google Shape;294;p66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8" name="Google Shape;298;p68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1" name="Google Shape;301;p6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02" name="Google Shape;30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05" name="Google Shape;305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08" name="Google Shape;308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8" name="Google Shape;19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99" name="Google Shape;199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setosa.io/ev/principal-component-analysis/" TargetMode="External"/><Relationship Id="rId4" Type="http://schemas.openxmlformats.org/officeDocument/2006/relationships/image" Target="../media/image4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kaggle.com/netflix-inc/netflix-prize-data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1"/>
          <p:cNvSpPr txBox="1"/>
          <p:nvPr/>
        </p:nvSpPr>
        <p:spPr>
          <a:xfrm>
            <a:off x="899775" y="1159050"/>
            <a:ext cx="7329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Buscamos reducir la cantidad de features de un dataset, pero reteniendo la mayor cantidad de “información” posible.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63" name="Google Shape;363;p81"/>
          <p:cNvSpPr txBox="1"/>
          <p:nvPr/>
        </p:nvSpPr>
        <p:spPr>
          <a:xfrm>
            <a:off x="899775" y="299275"/>
            <a:ext cx="8083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No Supervisado </a:t>
            </a: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Reducción de la dimensionalidad</a:t>
            </a:r>
            <a:endParaRPr b="1" sz="2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64" name="Google Shape;36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825" y="2268975"/>
            <a:ext cx="5115789" cy="22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1"/>
          <p:cNvSpPr txBox="1"/>
          <p:nvPr/>
        </p:nvSpPr>
        <p:spPr>
          <a:xfrm>
            <a:off x="1738075" y="4527850"/>
            <a:ext cx="285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3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eatures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riginales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6" name="Google Shape;366;p81"/>
          <p:cNvSpPr txBox="1"/>
          <p:nvPr/>
        </p:nvSpPr>
        <p:spPr>
          <a:xfrm>
            <a:off x="4595875" y="4527850"/>
            <a:ext cx="285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 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eatures </a:t>
            </a:r>
            <a:r>
              <a:rPr i="0" lang="es" sz="1400" u="sng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nuevas</a:t>
            </a:r>
            <a:endParaRPr i="0" sz="1400" u="sng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7" name="Google Shape;367;p81"/>
          <p:cNvSpPr txBox="1"/>
          <p:nvPr/>
        </p:nvSpPr>
        <p:spPr>
          <a:xfrm>
            <a:off x="3243325" y="2021550"/>
            <a:ext cx="285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</a:t>
            </a:r>
            <a:endParaRPr b="1"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8" name="Google Shape;368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2"/>
          <p:cNvSpPr txBox="1"/>
          <p:nvPr/>
        </p:nvSpPr>
        <p:spPr>
          <a:xfrm>
            <a:off x="8997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Para qué sirve? 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Reducir la cantidad de features en un dataset puede servir para</a:t>
            </a: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4" name="Google Shape;374;p82"/>
          <p:cNvSpPr txBox="1"/>
          <p:nvPr/>
        </p:nvSpPr>
        <p:spPr>
          <a:xfrm>
            <a:off x="848700" y="2435600"/>
            <a:ext cx="3143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Reducir el input en un modelo de regresión o clasificación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Compresión de archivos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Visualización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Detectar features relevantes en datasets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Muchísimas mas cosas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75" name="Google Shape;375;p82"/>
          <p:cNvSpPr txBox="1"/>
          <p:nvPr/>
        </p:nvSpPr>
        <p:spPr>
          <a:xfrm>
            <a:off x="899775" y="299275"/>
            <a:ext cx="8083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No Supervisado </a:t>
            </a: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Reducción de la dimensionalidad</a:t>
            </a:r>
            <a:endParaRPr b="1" sz="2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6" name="Google Shape;376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3"/>
          <p:cNvSpPr txBox="1"/>
          <p:nvPr/>
        </p:nvSpPr>
        <p:spPr>
          <a:xfrm>
            <a:off x="8997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Para qué sirve? 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Reducir la cantidad de features en un dataset puede servir para</a:t>
            </a: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2" name="Google Shape;382;p83"/>
          <p:cNvSpPr txBox="1"/>
          <p:nvPr/>
        </p:nvSpPr>
        <p:spPr>
          <a:xfrm>
            <a:off x="848700" y="2435600"/>
            <a:ext cx="3143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Reducir el input en un modelo de regresión o clasificación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Compresión de archivos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Visualización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Detectar features relevantes en datasets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Muchísimas mas cosas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83" name="Google Shape;383;p83"/>
          <p:cNvSpPr txBox="1"/>
          <p:nvPr/>
        </p:nvSpPr>
        <p:spPr>
          <a:xfrm>
            <a:off x="50853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¿Cómo se hace</a:t>
            </a:r>
            <a:r>
              <a:rPr b="1" i="0" lang="es" sz="1800" u="none" cap="none" strike="noStrike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? </a:t>
            </a:r>
            <a:endParaRPr b="1" i="0" sz="1800" u="none" cap="none" strike="noStrike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Algunos de los métodos de reducción de dimensionalidad son</a:t>
            </a: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4" name="Google Shape;384;p83"/>
          <p:cNvSpPr txBox="1"/>
          <p:nvPr/>
        </p:nvSpPr>
        <p:spPr>
          <a:xfrm>
            <a:off x="5034300" y="2435600"/>
            <a:ext cx="37659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PCA: Principal Component Analysis (usa SVD)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MDS: Multidimensional scaling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t-SNE: t-distributed Stochastic Neighbor Embedding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Auto-Encoders (Se hace con Redes Neuronales)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LDA: Linear Discriminant Analysis (si hay etiquetas de clases)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385" name="Google Shape;385;p83"/>
          <p:cNvCxnSpPr/>
          <p:nvPr/>
        </p:nvCxnSpPr>
        <p:spPr>
          <a:xfrm>
            <a:off x="4581300" y="1411475"/>
            <a:ext cx="0" cy="3301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83"/>
          <p:cNvSpPr txBox="1"/>
          <p:nvPr/>
        </p:nvSpPr>
        <p:spPr>
          <a:xfrm>
            <a:off x="899775" y="299275"/>
            <a:ext cx="8083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Aprendizaje No Supervisado </a:t>
            </a:r>
            <a:r>
              <a:rPr b="1"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Reducción de la dimensionalidad</a:t>
            </a:r>
            <a:endParaRPr b="1" sz="20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7" name="Google Shape;387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4"/>
          <p:cNvSpPr txBox="1"/>
          <p:nvPr/>
        </p:nvSpPr>
        <p:spPr>
          <a:xfrm>
            <a:off x="8997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b="1" i="0" lang="es" sz="1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Para qué sirve? </a:t>
            </a:r>
            <a:endParaRPr b="1" i="0" sz="1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Reducir la cantidad de features en un dataset puede servir para</a:t>
            </a:r>
            <a:r>
              <a:rPr i="0" lang="es" sz="14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3" name="Google Shape;393;p84"/>
          <p:cNvSpPr txBox="1"/>
          <p:nvPr/>
        </p:nvSpPr>
        <p:spPr>
          <a:xfrm>
            <a:off x="848700" y="2435600"/>
            <a:ext cx="3143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Reducir el input en un modelo de regresión o clasificación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Compresión de archivos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Visualización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Detectar features relevantes en datasets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Muchísimas mas cosas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94" name="Google Shape;394;p84"/>
          <p:cNvSpPr txBox="1"/>
          <p:nvPr/>
        </p:nvSpPr>
        <p:spPr>
          <a:xfrm>
            <a:off x="5085375" y="1278750"/>
            <a:ext cx="3143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¿Cómo se hace</a:t>
            </a:r>
            <a:r>
              <a:rPr b="1" i="0" lang="es" sz="1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? </a:t>
            </a:r>
            <a:endParaRPr b="1" i="0" sz="1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Algunos de los métodos de reducción de dimensionalidad son</a:t>
            </a:r>
            <a:r>
              <a:rPr i="0" lang="es" sz="14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i="0" sz="14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5" name="Google Shape;395;p84"/>
          <p:cNvSpPr txBox="1"/>
          <p:nvPr/>
        </p:nvSpPr>
        <p:spPr>
          <a:xfrm>
            <a:off x="5034300" y="2435600"/>
            <a:ext cx="37659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1400"/>
              <a:buFont typeface="Rubik"/>
              <a:buChar char="●"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PCA: Principal Component Analysis (usa SVD)</a:t>
            </a:r>
            <a:endParaRPr b="1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MDS: Multidimensional scaling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t-SNE: t-distributed Stochastic Neighbor Embedding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Auto-Encoders (Se hace con Redes Neuronales)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9D9D9"/>
              </a:buClr>
              <a:buSzPts val="1400"/>
              <a:buFont typeface="Rubik Light"/>
              <a:buChar char="●"/>
            </a:pPr>
            <a:r>
              <a:rPr lang="es">
                <a:solidFill>
                  <a:srgbClr val="D9D9D9"/>
                </a:solidFill>
                <a:latin typeface="Rubik Light"/>
                <a:ea typeface="Rubik Light"/>
                <a:cs typeface="Rubik Light"/>
                <a:sym typeface="Rubik Light"/>
              </a:rPr>
              <a:t>LDA: Linear Discriminant Analysis (si hay etiquetas de clases)</a:t>
            </a:r>
            <a:endParaRPr>
              <a:solidFill>
                <a:srgbClr val="D9D9D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396" name="Google Shape;396;p84"/>
          <p:cNvCxnSpPr/>
          <p:nvPr/>
        </p:nvCxnSpPr>
        <p:spPr>
          <a:xfrm>
            <a:off x="4581300" y="1411475"/>
            <a:ext cx="0" cy="3301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84"/>
          <p:cNvSpPr txBox="1"/>
          <p:nvPr/>
        </p:nvSpPr>
        <p:spPr>
          <a:xfrm>
            <a:off x="899775" y="299275"/>
            <a:ext cx="8083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Aprendizaje No Supervisado · Reducción de la dimensionalidad</a:t>
            </a:r>
            <a:endParaRPr b="1" sz="20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8" name="Google Shape;398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Aprendizaje No Supervisado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SVD (Singular Value Decomposition)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Definición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9" name="Google Shape;409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0" name="Google Shape;410;p86"/>
          <p:cNvSpPr txBox="1"/>
          <p:nvPr/>
        </p:nvSpPr>
        <p:spPr>
          <a:xfrm>
            <a:off x="899775" y="1159050"/>
            <a:ext cx="7329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24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Es un método de álgebra lineal que nos permite representar cualquier matriz en términos de la multiplicación de otras 3 matrices.</a:t>
            </a:r>
            <a:endParaRPr sz="24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11" name="Google Shape;411;p86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1915450" y="2725001"/>
            <a:ext cx="3522150" cy="157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¿Para qué sirve?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7" name="Google Shape;417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8" name="Google Shape;418;p87"/>
          <p:cNvSpPr txBox="1"/>
          <p:nvPr/>
        </p:nvSpPr>
        <p:spPr>
          <a:xfrm>
            <a:off x="899775" y="1159050"/>
            <a:ext cx="7329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Para MUCHAS COSAS. Es parte del corazón de muchos algoritmos numéricos (solución sis. lineal, pseudoinversa,etc.). En este contexto vamos a usarlo para “reducir” adecuadamente la matriz M (pasar de tener muchos features a tener menos, pero que sean buenos).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19" name="Google Shape;419;p87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2350863" y="2831875"/>
            <a:ext cx="761350" cy="158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87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5570588" y="2831875"/>
            <a:ext cx="761350" cy="15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87"/>
          <p:cNvSpPr/>
          <p:nvPr/>
        </p:nvSpPr>
        <p:spPr>
          <a:xfrm>
            <a:off x="6078550" y="2876200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87"/>
          <p:cNvSpPr/>
          <p:nvPr/>
        </p:nvSpPr>
        <p:spPr>
          <a:xfrm>
            <a:off x="6078538" y="4119725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87"/>
          <p:cNvSpPr txBox="1"/>
          <p:nvPr/>
        </p:nvSpPr>
        <p:spPr>
          <a:xfrm>
            <a:off x="6051838" y="39476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9BDE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9B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7"/>
          <p:cNvSpPr txBox="1"/>
          <p:nvPr/>
        </p:nvSpPr>
        <p:spPr>
          <a:xfrm>
            <a:off x="3861704" y="3374200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s" sz="2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 &gt; r</a:t>
            </a:r>
            <a:endParaRPr i="0" sz="2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5" name="Google Shape;425;p87"/>
          <p:cNvSpPr/>
          <p:nvPr/>
        </p:nvSpPr>
        <p:spPr>
          <a:xfrm>
            <a:off x="5689375" y="3725975"/>
            <a:ext cx="523800" cy="3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9B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87"/>
          <p:cNvSpPr txBox="1"/>
          <p:nvPr/>
        </p:nvSpPr>
        <p:spPr>
          <a:xfrm>
            <a:off x="5622413" y="36022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9BDE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000" u="none" cap="none" strike="noStrike">
              <a:solidFill>
                <a:srgbClr val="009B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87"/>
          <p:cNvCxnSpPr/>
          <p:nvPr/>
        </p:nvCxnSpPr>
        <p:spPr>
          <a:xfrm>
            <a:off x="3453700" y="3374200"/>
            <a:ext cx="1689900" cy="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Álgebra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3" name="Google Shape;433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4" name="Google Shape;434;p88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3279625" y="2039152"/>
            <a:ext cx="5035700" cy="22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8"/>
          <p:cNvSpPr txBox="1"/>
          <p:nvPr/>
        </p:nvSpPr>
        <p:spPr>
          <a:xfrm>
            <a:off x="3067300" y="1059400"/>
            <a:ext cx="15903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Matriz de Datos 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(m instancias, 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n features)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6" name="Google Shape;436;p88"/>
          <p:cNvSpPr txBox="1"/>
          <p:nvPr/>
        </p:nvSpPr>
        <p:spPr>
          <a:xfrm>
            <a:off x="5953125" y="1059400"/>
            <a:ext cx="13716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Matriz de los </a:t>
            </a:r>
            <a:r>
              <a:rPr i="0" lang="es" sz="1400" u="sng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valores singulares</a:t>
            </a:r>
            <a:endParaRPr i="0" sz="1400" u="sng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7" name="Google Shape;437;p88"/>
          <p:cNvSpPr txBox="1"/>
          <p:nvPr/>
        </p:nvSpPr>
        <p:spPr>
          <a:xfrm>
            <a:off x="4524625" y="1059400"/>
            <a:ext cx="16380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Matriz de vectores singulares por izquierda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8" name="Google Shape;438;p88"/>
          <p:cNvSpPr txBox="1"/>
          <p:nvPr/>
        </p:nvSpPr>
        <p:spPr>
          <a:xfrm>
            <a:off x="7067800" y="1059400"/>
            <a:ext cx="16380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Matriz de vectores singulares por derecha</a:t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39" name="Google Shape;439;p88"/>
          <p:cNvSpPr txBox="1"/>
          <p:nvPr/>
        </p:nvSpPr>
        <p:spPr>
          <a:xfrm>
            <a:off x="4677025" y="4295575"/>
            <a:ext cx="1352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Matriz Unitaria</a:t>
            </a:r>
            <a:endParaRPr i="0" sz="14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40" name="Google Shape;440;p88"/>
          <p:cNvSpPr txBox="1"/>
          <p:nvPr/>
        </p:nvSpPr>
        <p:spPr>
          <a:xfrm>
            <a:off x="5972325" y="4295575"/>
            <a:ext cx="13524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Matriz Diagonal</a:t>
            </a:r>
            <a:endParaRPr i="0" sz="14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41" name="Google Shape;441;p88"/>
          <p:cNvSpPr txBox="1"/>
          <p:nvPr/>
        </p:nvSpPr>
        <p:spPr>
          <a:xfrm>
            <a:off x="7210600" y="4295575"/>
            <a:ext cx="13524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 Medium"/>
                <a:ea typeface="Rubik Medium"/>
                <a:cs typeface="Rubik Medium"/>
                <a:sym typeface="Rubik Medium"/>
              </a:rPr>
              <a:t>Matriz Unitaria</a:t>
            </a:r>
            <a:endParaRPr i="0" sz="1400" u="none" cap="none" strike="noStrike">
              <a:solidFill>
                <a:srgbClr val="43434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442" name="Google Shape;442;p88"/>
          <p:cNvSpPr txBox="1"/>
          <p:nvPr/>
        </p:nvSpPr>
        <p:spPr>
          <a:xfrm>
            <a:off x="899775" y="1199200"/>
            <a:ext cx="18423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Se puede demostrar que a toda matriz M la podemos escribir como :</a:t>
            </a:r>
            <a:endParaRPr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43" name="Google Shape;443;p88"/>
          <p:cNvCxnSpPr/>
          <p:nvPr/>
        </p:nvCxnSpPr>
        <p:spPr>
          <a:xfrm>
            <a:off x="2940125" y="1059400"/>
            <a:ext cx="0" cy="3787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Aprendizaje No Supervisado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SVD truncado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truncado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4" name="Google Shape;454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5" name="Google Shape;455;p90"/>
          <p:cNvSpPr txBox="1"/>
          <p:nvPr/>
        </p:nvSpPr>
        <p:spPr>
          <a:xfrm>
            <a:off x="899775" y="1159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Objetivo: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queremos una nueva matriz B que reemplace a M, que tenga menos columnas (menos features).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56" name="Google Shape;456;p90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5534113" y="938475"/>
            <a:ext cx="761350" cy="158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90"/>
          <p:cNvPicPr preferRelativeResize="0"/>
          <p:nvPr/>
        </p:nvPicPr>
        <p:blipFill rotWithShape="1">
          <a:blip r:embed="rId3">
            <a:alphaModFix/>
          </a:blip>
          <a:srcRect b="61568" l="0" r="78469" t="0"/>
          <a:stretch/>
        </p:blipFill>
        <p:spPr>
          <a:xfrm>
            <a:off x="7854263" y="938475"/>
            <a:ext cx="761350" cy="15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90"/>
          <p:cNvSpPr/>
          <p:nvPr/>
        </p:nvSpPr>
        <p:spPr>
          <a:xfrm>
            <a:off x="8362225" y="982800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0"/>
          <p:cNvSpPr/>
          <p:nvPr/>
        </p:nvSpPr>
        <p:spPr>
          <a:xfrm>
            <a:off x="8362213" y="2226325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0"/>
          <p:cNvSpPr txBox="1"/>
          <p:nvPr/>
        </p:nvSpPr>
        <p:spPr>
          <a:xfrm>
            <a:off x="8335513" y="20542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90"/>
          <p:cNvSpPr txBox="1"/>
          <p:nvPr/>
        </p:nvSpPr>
        <p:spPr>
          <a:xfrm>
            <a:off x="6628154" y="1471950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90"/>
          <p:cNvSpPr/>
          <p:nvPr/>
        </p:nvSpPr>
        <p:spPr>
          <a:xfrm>
            <a:off x="7950500" y="1826425"/>
            <a:ext cx="523800" cy="3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90"/>
          <p:cNvSpPr txBox="1"/>
          <p:nvPr/>
        </p:nvSpPr>
        <p:spPr>
          <a:xfrm>
            <a:off x="7906088" y="168017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90"/>
          <p:cNvSpPr txBox="1"/>
          <p:nvPr/>
        </p:nvSpPr>
        <p:spPr>
          <a:xfrm>
            <a:off x="899775" y="3197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Idea de cómo lograrlo: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si tomamos solo los r  valores principales (elementos en la diagonal de Sigma) de valor más grande, podemos construir una matriz B que sea una “buena” reducción de M.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65" name="Google Shape;465;p90"/>
          <p:cNvPicPr preferRelativeResize="0"/>
          <p:nvPr/>
        </p:nvPicPr>
        <p:blipFill rotWithShape="1">
          <a:blip r:embed="rId3">
            <a:alphaModFix/>
          </a:blip>
          <a:srcRect b="61568" l="54405" r="20834" t="0"/>
          <a:stretch/>
        </p:blipFill>
        <p:spPr>
          <a:xfrm>
            <a:off x="5534125" y="3080275"/>
            <a:ext cx="971550" cy="1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90"/>
          <p:cNvPicPr preferRelativeResize="0"/>
          <p:nvPr/>
        </p:nvPicPr>
        <p:blipFill rotWithShape="1">
          <a:blip r:embed="rId3">
            <a:alphaModFix/>
          </a:blip>
          <a:srcRect b="61568" l="54405" r="20834" t="0"/>
          <a:stretch/>
        </p:blipFill>
        <p:spPr>
          <a:xfrm>
            <a:off x="7763025" y="3080275"/>
            <a:ext cx="971550" cy="17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90"/>
          <p:cNvSpPr/>
          <p:nvPr/>
        </p:nvSpPr>
        <p:spPr>
          <a:xfrm>
            <a:off x="8365325" y="3080275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90"/>
          <p:cNvSpPr/>
          <p:nvPr/>
        </p:nvSpPr>
        <p:spPr>
          <a:xfrm>
            <a:off x="8414675" y="4505350"/>
            <a:ext cx="254400" cy="31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0"/>
          <p:cNvSpPr txBox="1"/>
          <p:nvPr/>
        </p:nvSpPr>
        <p:spPr>
          <a:xfrm>
            <a:off x="8338625" y="4362600"/>
            <a:ext cx="3078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0"/>
          <p:cNvSpPr txBox="1"/>
          <p:nvPr/>
        </p:nvSpPr>
        <p:spPr>
          <a:xfrm>
            <a:off x="8311925" y="4171525"/>
            <a:ext cx="3078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90"/>
          <p:cNvCxnSpPr/>
          <p:nvPr/>
        </p:nvCxnSpPr>
        <p:spPr>
          <a:xfrm>
            <a:off x="6696250" y="1477275"/>
            <a:ext cx="90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90"/>
          <p:cNvSpPr txBox="1"/>
          <p:nvPr/>
        </p:nvSpPr>
        <p:spPr>
          <a:xfrm>
            <a:off x="6628154" y="3466800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90"/>
          <p:cNvCxnSpPr/>
          <p:nvPr/>
        </p:nvCxnSpPr>
        <p:spPr>
          <a:xfrm>
            <a:off x="6696250" y="3472125"/>
            <a:ext cx="90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¡Bienvenidas/os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1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truncado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9" name="Google Shape;479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80" name="Google Shape;480;p91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5400615" y="886374"/>
            <a:ext cx="3321971" cy="1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1"/>
          <p:cNvSpPr txBox="1"/>
          <p:nvPr/>
        </p:nvSpPr>
        <p:spPr>
          <a:xfrm>
            <a:off x="899775" y="1159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completa: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es la M original, tiene toda la información.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82" name="Google Shape;482;p91"/>
          <p:cNvSpPr txBox="1"/>
          <p:nvPr/>
        </p:nvSpPr>
        <p:spPr>
          <a:xfrm>
            <a:off x="899775" y="3197050"/>
            <a:ext cx="420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Matriz truncada: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perdimos información. Pero si tomamos un valor de r adecuado, M moño es muy parecida a M. Construimos una matriz B mas chica que M, esta es la matriz con la que vamos a trabajar.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83" name="Google Shape;483;p91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5408388" y="3277725"/>
            <a:ext cx="3230150" cy="144737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1"/>
          <p:cNvSpPr/>
          <p:nvPr/>
        </p:nvSpPr>
        <p:spPr>
          <a:xfrm>
            <a:off x="7672288" y="44323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1"/>
          <p:cNvSpPr txBox="1"/>
          <p:nvPr/>
        </p:nvSpPr>
        <p:spPr>
          <a:xfrm>
            <a:off x="7645600" y="42923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1"/>
          <p:cNvSpPr/>
          <p:nvPr/>
        </p:nvSpPr>
        <p:spPr>
          <a:xfrm>
            <a:off x="7672300" y="3143325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1"/>
          <p:cNvSpPr/>
          <p:nvPr/>
        </p:nvSpPr>
        <p:spPr>
          <a:xfrm>
            <a:off x="7965050" y="44323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1"/>
          <p:cNvSpPr txBox="1"/>
          <p:nvPr/>
        </p:nvSpPr>
        <p:spPr>
          <a:xfrm>
            <a:off x="7938363" y="42923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1"/>
          <p:cNvSpPr/>
          <p:nvPr/>
        </p:nvSpPr>
        <p:spPr>
          <a:xfrm>
            <a:off x="7953400" y="3904813"/>
            <a:ext cx="761400" cy="1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1"/>
          <p:cNvSpPr txBox="1"/>
          <p:nvPr/>
        </p:nvSpPr>
        <p:spPr>
          <a:xfrm>
            <a:off x="8257850" y="40631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1"/>
          <p:cNvSpPr txBox="1"/>
          <p:nvPr/>
        </p:nvSpPr>
        <p:spPr>
          <a:xfrm>
            <a:off x="7569400" y="40631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1"/>
          <p:cNvSpPr/>
          <p:nvPr/>
        </p:nvSpPr>
        <p:spPr>
          <a:xfrm>
            <a:off x="5627050" y="4098031"/>
            <a:ext cx="254525" cy="41950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91"/>
          <p:cNvSpPr txBox="1"/>
          <p:nvPr/>
        </p:nvSpPr>
        <p:spPr>
          <a:xfrm>
            <a:off x="6686204" y="2551988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91"/>
          <p:cNvCxnSpPr/>
          <p:nvPr/>
        </p:nvCxnSpPr>
        <p:spPr>
          <a:xfrm>
            <a:off x="6754300" y="2557313"/>
            <a:ext cx="0" cy="54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2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truncado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0" name="Google Shape;500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01" name="Google Shape;501;p92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4757090" y="527874"/>
            <a:ext cx="3321971" cy="14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92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4764863" y="2919225"/>
            <a:ext cx="3230150" cy="144737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92"/>
          <p:cNvSpPr/>
          <p:nvPr/>
        </p:nvSpPr>
        <p:spPr>
          <a:xfrm>
            <a:off x="7028763" y="40738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92"/>
          <p:cNvSpPr txBox="1"/>
          <p:nvPr/>
        </p:nvSpPr>
        <p:spPr>
          <a:xfrm>
            <a:off x="7002075" y="39338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92"/>
          <p:cNvSpPr/>
          <p:nvPr/>
        </p:nvSpPr>
        <p:spPr>
          <a:xfrm>
            <a:off x="7028775" y="2784825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92"/>
          <p:cNvSpPr/>
          <p:nvPr/>
        </p:nvSpPr>
        <p:spPr>
          <a:xfrm>
            <a:off x="7321525" y="40738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92"/>
          <p:cNvSpPr txBox="1"/>
          <p:nvPr/>
        </p:nvSpPr>
        <p:spPr>
          <a:xfrm>
            <a:off x="7294838" y="39338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92"/>
          <p:cNvSpPr/>
          <p:nvPr/>
        </p:nvSpPr>
        <p:spPr>
          <a:xfrm>
            <a:off x="7309875" y="3546313"/>
            <a:ext cx="761400" cy="1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92"/>
          <p:cNvSpPr txBox="1"/>
          <p:nvPr/>
        </p:nvSpPr>
        <p:spPr>
          <a:xfrm>
            <a:off x="7614325" y="37046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92"/>
          <p:cNvSpPr txBox="1"/>
          <p:nvPr/>
        </p:nvSpPr>
        <p:spPr>
          <a:xfrm>
            <a:off x="6925875" y="37046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E1446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E144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92"/>
          <p:cNvSpPr/>
          <p:nvPr/>
        </p:nvSpPr>
        <p:spPr>
          <a:xfrm>
            <a:off x="4983525" y="3739531"/>
            <a:ext cx="254525" cy="41950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92"/>
          <p:cNvSpPr txBox="1"/>
          <p:nvPr/>
        </p:nvSpPr>
        <p:spPr>
          <a:xfrm>
            <a:off x="6042679" y="2193488"/>
            <a:ext cx="95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 &gt; r</a:t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92"/>
          <p:cNvCxnSpPr/>
          <p:nvPr/>
        </p:nvCxnSpPr>
        <p:spPr>
          <a:xfrm>
            <a:off x="6110775" y="2198813"/>
            <a:ext cx="0" cy="54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92"/>
          <p:cNvCxnSpPr>
            <a:stCxn id="501" idx="1"/>
            <a:endCxn id="502" idx="1"/>
          </p:cNvCxnSpPr>
          <p:nvPr/>
        </p:nvCxnSpPr>
        <p:spPr>
          <a:xfrm>
            <a:off x="4757090" y="1272136"/>
            <a:ext cx="7800" cy="2370900"/>
          </a:xfrm>
          <a:prstGeom prst="bentConnector3">
            <a:avLst>
              <a:gd fmla="val -12144102" name="adj1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5" name="Google Shape;515;p92"/>
          <p:cNvSpPr txBox="1"/>
          <p:nvPr/>
        </p:nvSpPr>
        <p:spPr>
          <a:xfrm>
            <a:off x="2371250" y="2296175"/>
            <a:ext cx="1271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Parecidas</a:t>
            </a:r>
            <a:endParaRPr sz="1600">
              <a:solidFill>
                <a:srgbClr val="009BDE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truncado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1" name="Google Shape;521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2" name="Google Shape;522;p93"/>
          <p:cNvSpPr txBox="1"/>
          <p:nvPr/>
        </p:nvSpPr>
        <p:spPr>
          <a:xfrm>
            <a:off x="2615063" y="28891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93"/>
          <p:cNvPicPr preferRelativeResize="0"/>
          <p:nvPr/>
        </p:nvPicPr>
        <p:blipFill rotWithShape="1">
          <a:blip r:embed="rId3">
            <a:alphaModFix/>
          </a:blip>
          <a:srcRect b="61568" l="0" r="0" t="0"/>
          <a:stretch/>
        </p:blipFill>
        <p:spPr>
          <a:xfrm>
            <a:off x="1458688" y="1366325"/>
            <a:ext cx="3230150" cy="1447372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93"/>
          <p:cNvSpPr/>
          <p:nvPr/>
        </p:nvSpPr>
        <p:spPr>
          <a:xfrm>
            <a:off x="3722588" y="25209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93"/>
          <p:cNvSpPr txBox="1"/>
          <p:nvPr/>
        </p:nvSpPr>
        <p:spPr>
          <a:xfrm>
            <a:off x="3695900" y="23809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93"/>
          <p:cNvSpPr/>
          <p:nvPr/>
        </p:nvSpPr>
        <p:spPr>
          <a:xfrm>
            <a:off x="3722600" y="1231925"/>
            <a:ext cx="254400" cy="99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93"/>
          <p:cNvSpPr/>
          <p:nvPr/>
        </p:nvSpPr>
        <p:spPr>
          <a:xfrm>
            <a:off x="4015350" y="2520900"/>
            <a:ext cx="2544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93"/>
          <p:cNvSpPr txBox="1"/>
          <p:nvPr/>
        </p:nvSpPr>
        <p:spPr>
          <a:xfrm>
            <a:off x="3988663" y="2380950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93"/>
          <p:cNvSpPr/>
          <p:nvPr/>
        </p:nvSpPr>
        <p:spPr>
          <a:xfrm>
            <a:off x="4003700" y="1993413"/>
            <a:ext cx="761400" cy="1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93"/>
          <p:cNvSpPr txBox="1"/>
          <p:nvPr/>
        </p:nvSpPr>
        <p:spPr>
          <a:xfrm>
            <a:off x="4308150" y="21517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3"/>
          <p:cNvSpPr txBox="1"/>
          <p:nvPr/>
        </p:nvSpPr>
        <p:spPr>
          <a:xfrm>
            <a:off x="3619700" y="2151725"/>
            <a:ext cx="307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93"/>
          <p:cNvSpPr/>
          <p:nvPr/>
        </p:nvSpPr>
        <p:spPr>
          <a:xfrm>
            <a:off x="1677350" y="2186631"/>
            <a:ext cx="254525" cy="41950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93"/>
          <p:cNvSpPr txBox="1"/>
          <p:nvPr/>
        </p:nvSpPr>
        <p:spPr>
          <a:xfrm>
            <a:off x="2957675" y="3089675"/>
            <a:ext cx="9594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93"/>
          <p:cNvSpPr/>
          <p:nvPr/>
        </p:nvSpPr>
        <p:spPr>
          <a:xfrm>
            <a:off x="2392600" y="1309825"/>
            <a:ext cx="1590000" cy="166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93"/>
          <p:cNvSpPr txBox="1"/>
          <p:nvPr/>
        </p:nvSpPr>
        <p:spPr>
          <a:xfrm>
            <a:off x="1720450" y="3898750"/>
            <a:ext cx="31104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con la que vamos a trabajar en vez de M, tiene la misma información que M moño.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6" name="Google Shape;536;p93"/>
          <p:cNvSpPr txBox="1"/>
          <p:nvPr/>
        </p:nvSpPr>
        <p:spPr>
          <a:xfrm>
            <a:off x="5498825" y="1565313"/>
            <a:ext cx="209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Esta matriz funciona como un diccionario para pasar del mundo de B al mundo de M.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37" name="Google Shape;537;p93"/>
          <p:cNvCxnSpPr/>
          <p:nvPr/>
        </p:nvCxnSpPr>
        <p:spPr>
          <a:xfrm>
            <a:off x="3275650" y="3595150"/>
            <a:ext cx="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8" name="Google Shape;538;p93"/>
          <p:cNvCxnSpPr>
            <a:stCxn id="529" idx="3"/>
            <a:endCxn id="536" idx="1"/>
          </p:cNvCxnSpPr>
          <p:nvPr/>
        </p:nvCxnSpPr>
        <p:spPr>
          <a:xfrm>
            <a:off x="4765100" y="2090013"/>
            <a:ext cx="7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4"/>
          <p:cNvSpPr/>
          <p:nvPr/>
        </p:nvSpPr>
        <p:spPr>
          <a:xfrm>
            <a:off x="1673100" y="3786725"/>
            <a:ext cx="4376400" cy="95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9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Hiperparámetro r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5" name="Google Shape;545;p94"/>
          <p:cNvSpPr txBox="1"/>
          <p:nvPr/>
        </p:nvSpPr>
        <p:spPr>
          <a:xfrm>
            <a:off x="899775" y="1046800"/>
            <a:ext cx="4642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podríamos elegir el </a:t>
            </a:r>
            <a:r>
              <a:rPr lang="es" sz="20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valor de r</a:t>
            </a:r>
            <a:r>
              <a:rPr lang="es" sz="20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6" name="Google Shape;546;p94"/>
          <p:cNvSpPr txBox="1"/>
          <p:nvPr/>
        </p:nvSpPr>
        <p:spPr>
          <a:xfrm>
            <a:off x="1725275" y="1769250"/>
            <a:ext cx="3817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Una posibilidad es </a:t>
            </a:r>
            <a:r>
              <a:rPr b="1" lang="es" sz="1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mirar la distancia entre M y M moño.</a:t>
            </a:r>
            <a:r>
              <a:rPr b="1" lang="es" sz="16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1" sz="16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47" name="Google Shape;547;p94"/>
          <p:cNvCxnSpPr/>
          <p:nvPr/>
        </p:nvCxnSpPr>
        <p:spPr>
          <a:xfrm>
            <a:off x="1606675" y="1682150"/>
            <a:ext cx="0" cy="3062400"/>
          </a:xfrm>
          <a:prstGeom prst="straightConnector1">
            <a:avLst/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302" y="2571800"/>
            <a:ext cx="3838834" cy="9121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/>
        </p:nvSpPr>
        <p:spPr>
          <a:xfrm>
            <a:off x="1824854" y="2717420"/>
            <a:ext cx="327900" cy="37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94"/>
          <p:cNvSpPr txBox="1"/>
          <p:nvPr/>
        </p:nvSpPr>
        <p:spPr>
          <a:xfrm>
            <a:off x="2370947" y="2717420"/>
            <a:ext cx="327900" cy="37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94"/>
          <p:cNvSpPr/>
          <p:nvPr/>
        </p:nvSpPr>
        <p:spPr>
          <a:xfrm>
            <a:off x="2443833" y="2767800"/>
            <a:ext cx="181985" cy="30254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94"/>
          <p:cNvSpPr/>
          <p:nvPr/>
        </p:nvSpPr>
        <p:spPr>
          <a:xfrm>
            <a:off x="4224138" y="2763170"/>
            <a:ext cx="1818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4"/>
          <p:cNvSpPr/>
          <p:nvPr/>
        </p:nvSpPr>
        <p:spPr>
          <a:xfrm>
            <a:off x="4959658" y="2763170"/>
            <a:ext cx="181800" cy="2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94"/>
          <p:cNvSpPr/>
          <p:nvPr/>
        </p:nvSpPr>
        <p:spPr>
          <a:xfrm>
            <a:off x="4895568" y="2813550"/>
            <a:ext cx="181985" cy="30254"/>
          </a:xfrm>
          <a:custGeom>
            <a:rect b="b" l="l" r="r" t="t"/>
            <a:pathLst>
              <a:path extrusionOk="0" h="1678" w="10181">
                <a:moveTo>
                  <a:pt x="0" y="1678"/>
                </a:moveTo>
                <a:cubicBezTo>
                  <a:pt x="631" y="1402"/>
                  <a:pt x="2565" y="60"/>
                  <a:pt x="3788" y="20"/>
                </a:cubicBezTo>
                <a:cubicBezTo>
                  <a:pt x="5011" y="-19"/>
                  <a:pt x="6275" y="1362"/>
                  <a:pt x="7340" y="1441"/>
                </a:cubicBezTo>
                <a:cubicBezTo>
                  <a:pt x="8406" y="1520"/>
                  <a:pt x="9708" y="652"/>
                  <a:pt x="10181" y="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55" name="Google Shape;555;p94"/>
          <p:cNvSpPr txBox="1"/>
          <p:nvPr/>
        </p:nvSpPr>
        <p:spPr>
          <a:xfrm>
            <a:off x="4806952" y="2758591"/>
            <a:ext cx="27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94"/>
          <p:cNvSpPr txBox="1"/>
          <p:nvPr/>
        </p:nvSpPr>
        <p:spPr>
          <a:xfrm>
            <a:off x="4135541" y="2758591"/>
            <a:ext cx="27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94"/>
          <p:cNvSpPr txBox="1"/>
          <p:nvPr/>
        </p:nvSpPr>
        <p:spPr>
          <a:xfrm>
            <a:off x="1725300" y="3893350"/>
            <a:ext cx="4272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 método de SVD nos GARANTIZA que elegimos los mejores r vectores (combinaciones de features) para minimizar esta norma! 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58" name="Google Shape;558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9625" y="276550"/>
            <a:ext cx="1549500" cy="459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94"/>
          <p:cNvCxnSpPr>
            <a:stCxn id="546" idx="3"/>
          </p:cNvCxnSpPr>
          <p:nvPr/>
        </p:nvCxnSpPr>
        <p:spPr>
          <a:xfrm flipH="1" rot="10800000">
            <a:off x="5542475" y="1035150"/>
            <a:ext cx="1078200" cy="98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9BDE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Aprendizaje No Supervisado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 Representación gráfica SVD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Representación gráfica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0" name="Google Shape;570;p96"/>
          <p:cNvSpPr txBox="1"/>
          <p:nvPr/>
        </p:nvSpPr>
        <p:spPr>
          <a:xfrm>
            <a:off x="4280250" y="1319800"/>
            <a:ext cx="44076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El espacio original tiene 2 coordenadas, 2 features. Esto sirve para definir la posición de todas las instancias del dataset (cada punto azul).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 nos da dos nuevos vectores, el 1er y 2do vector singular. Si usamos ambos como coordenadas, podemos definir perfecto la posición de cada punto.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ubik"/>
              <a:buChar char="-"/>
            </a:pP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Veamos 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qué</a:t>
            </a:r>
            <a:r>
              <a:rPr i="0" lang="es" sz="1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pasa si ahora sólo usamos el primer vector singular para definir los puntos.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71" name="Google Shape;571;p96"/>
          <p:cNvPicPr preferRelativeResize="0"/>
          <p:nvPr/>
        </p:nvPicPr>
        <p:blipFill rotWithShape="1">
          <a:blip r:embed="rId3">
            <a:alphaModFix/>
          </a:blip>
          <a:srcRect b="0" l="0" r="49551" t="31801"/>
          <a:stretch/>
        </p:blipFill>
        <p:spPr>
          <a:xfrm>
            <a:off x="1135950" y="1350375"/>
            <a:ext cx="3065824" cy="3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96"/>
          <p:cNvSpPr txBox="1"/>
          <p:nvPr/>
        </p:nvSpPr>
        <p:spPr>
          <a:xfrm>
            <a:off x="2256513" y="4329775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3" name="Google Shape;573;p96"/>
          <p:cNvSpPr txBox="1"/>
          <p:nvPr/>
        </p:nvSpPr>
        <p:spPr>
          <a:xfrm rot="-5400000">
            <a:off x="474538" y="2706450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SVD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Representación gráfica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79" name="Google Shape;579;p97"/>
          <p:cNvPicPr preferRelativeResize="0"/>
          <p:nvPr/>
        </p:nvPicPr>
        <p:blipFill rotWithShape="1">
          <a:blip r:embed="rId3">
            <a:alphaModFix/>
          </a:blip>
          <a:srcRect b="0" l="0" r="49551" t="31801"/>
          <a:stretch/>
        </p:blipFill>
        <p:spPr>
          <a:xfrm>
            <a:off x="1152125" y="1695250"/>
            <a:ext cx="3065824" cy="3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7"/>
          <p:cNvSpPr txBox="1"/>
          <p:nvPr/>
        </p:nvSpPr>
        <p:spPr>
          <a:xfrm>
            <a:off x="2272688" y="4502100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97"/>
          <p:cNvSpPr txBox="1"/>
          <p:nvPr/>
        </p:nvSpPr>
        <p:spPr>
          <a:xfrm rot="-5400000">
            <a:off x="490713" y="3051325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97"/>
          <p:cNvPicPr preferRelativeResize="0"/>
          <p:nvPr/>
        </p:nvPicPr>
        <p:blipFill rotWithShape="1">
          <a:blip r:embed="rId3">
            <a:alphaModFix/>
          </a:blip>
          <a:srcRect b="0" l="0" r="49551" t="31801"/>
          <a:stretch/>
        </p:blipFill>
        <p:spPr>
          <a:xfrm>
            <a:off x="5141950" y="1634475"/>
            <a:ext cx="3065824" cy="3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7"/>
          <p:cNvSpPr txBox="1"/>
          <p:nvPr/>
        </p:nvSpPr>
        <p:spPr>
          <a:xfrm>
            <a:off x="6262513" y="4441325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97"/>
          <p:cNvSpPr txBox="1"/>
          <p:nvPr/>
        </p:nvSpPr>
        <p:spPr>
          <a:xfrm rot="-5400000">
            <a:off x="4480538" y="2990550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97"/>
          <p:cNvSpPr/>
          <p:nvPr/>
        </p:nvSpPr>
        <p:spPr>
          <a:xfrm>
            <a:off x="5614950" y="1980250"/>
            <a:ext cx="2194800" cy="207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97"/>
          <p:cNvSpPr/>
          <p:nvPr/>
        </p:nvSpPr>
        <p:spPr>
          <a:xfrm>
            <a:off x="5417250" y="3647400"/>
            <a:ext cx="2194800" cy="33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97"/>
          <p:cNvSpPr/>
          <p:nvPr/>
        </p:nvSpPr>
        <p:spPr>
          <a:xfrm rot="-668573">
            <a:off x="5793024" y="388349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97"/>
          <p:cNvSpPr/>
          <p:nvPr/>
        </p:nvSpPr>
        <p:spPr>
          <a:xfrm rot="-668573">
            <a:off x="5723966" y="3939197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97"/>
          <p:cNvSpPr/>
          <p:nvPr/>
        </p:nvSpPr>
        <p:spPr>
          <a:xfrm rot="-668573">
            <a:off x="5877417" y="3806311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97"/>
          <p:cNvSpPr/>
          <p:nvPr/>
        </p:nvSpPr>
        <p:spPr>
          <a:xfrm rot="-668573">
            <a:off x="5984749" y="3710068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97"/>
          <p:cNvSpPr/>
          <p:nvPr/>
        </p:nvSpPr>
        <p:spPr>
          <a:xfrm rot="-668573">
            <a:off x="6019916" y="367890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97"/>
          <p:cNvSpPr/>
          <p:nvPr/>
        </p:nvSpPr>
        <p:spPr>
          <a:xfrm rot="-668573">
            <a:off x="6086766" y="362363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97"/>
          <p:cNvSpPr/>
          <p:nvPr/>
        </p:nvSpPr>
        <p:spPr>
          <a:xfrm rot="-668573">
            <a:off x="6326424" y="342629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97"/>
          <p:cNvSpPr/>
          <p:nvPr/>
        </p:nvSpPr>
        <p:spPr>
          <a:xfrm rot="-668573">
            <a:off x="6257366" y="3481997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97"/>
          <p:cNvSpPr/>
          <p:nvPr/>
        </p:nvSpPr>
        <p:spPr>
          <a:xfrm rot="-668573">
            <a:off x="6410817" y="3349111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97"/>
          <p:cNvSpPr/>
          <p:nvPr/>
        </p:nvSpPr>
        <p:spPr>
          <a:xfrm rot="-668573">
            <a:off x="6518149" y="3252868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97"/>
          <p:cNvSpPr/>
          <p:nvPr/>
        </p:nvSpPr>
        <p:spPr>
          <a:xfrm rot="-668573">
            <a:off x="6553316" y="322170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97"/>
          <p:cNvSpPr/>
          <p:nvPr/>
        </p:nvSpPr>
        <p:spPr>
          <a:xfrm rot="-668573">
            <a:off x="6620166" y="316643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7"/>
          <p:cNvSpPr/>
          <p:nvPr/>
        </p:nvSpPr>
        <p:spPr>
          <a:xfrm rot="-668573">
            <a:off x="6783624" y="304529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97"/>
          <p:cNvSpPr/>
          <p:nvPr/>
        </p:nvSpPr>
        <p:spPr>
          <a:xfrm rot="-668573">
            <a:off x="6714566" y="3100997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97"/>
          <p:cNvSpPr/>
          <p:nvPr/>
        </p:nvSpPr>
        <p:spPr>
          <a:xfrm rot="-668573">
            <a:off x="6868017" y="2968111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97"/>
          <p:cNvSpPr/>
          <p:nvPr/>
        </p:nvSpPr>
        <p:spPr>
          <a:xfrm rot="-668573">
            <a:off x="6975349" y="2871868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97"/>
          <p:cNvSpPr/>
          <p:nvPr/>
        </p:nvSpPr>
        <p:spPr>
          <a:xfrm rot="-668573">
            <a:off x="7010516" y="284070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97"/>
          <p:cNvSpPr/>
          <p:nvPr/>
        </p:nvSpPr>
        <p:spPr>
          <a:xfrm rot="-668573">
            <a:off x="7077366" y="278543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97"/>
          <p:cNvSpPr/>
          <p:nvPr/>
        </p:nvSpPr>
        <p:spPr>
          <a:xfrm rot="-668573">
            <a:off x="7198149" y="265316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97"/>
          <p:cNvSpPr/>
          <p:nvPr/>
        </p:nvSpPr>
        <p:spPr>
          <a:xfrm rot="-668573">
            <a:off x="7129091" y="2708872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97"/>
          <p:cNvSpPr/>
          <p:nvPr/>
        </p:nvSpPr>
        <p:spPr>
          <a:xfrm rot="-668573">
            <a:off x="7282542" y="2575986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97"/>
          <p:cNvSpPr/>
          <p:nvPr/>
        </p:nvSpPr>
        <p:spPr>
          <a:xfrm rot="-668573">
            <a:off x="7389874" y="2479743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97"/>
          <p:cNvSpPr/>
          <p:nvPr/>
        </p:nvSpPr>
        <p:spPr>
          <a:xfrm rot="-668573">
            <a:off x="7425041" y="2448580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97"/>
          <p:cNvSpPr/>
          <p:nvPr/>
        </p:nvSpPr>
        <p:spPr>
          <a:xfrm rot="-668573">
            <a:off x="7491891" y="2393305"/>
            <a:ext cx="40361" cy="41302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97"/>
          <p:cNvSpPr txBox="1"/>
          <p:nvPr/>
        </p:nvSpPr>
        <p:spPr>
          <a:xfrm>
            <a:off x="2488831" y="1248245"/>
            <a:ext cx="392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7"/>
          <p:cNvSpPr txBox="1"/>
          <p:nvPr/>
        </p:nvSpPr>
        <p:spPr>
          <a:xfrm>
            <a:off x="6478681" y="1166145"/>
            <a:ext cx="392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7"/>
          <p:cNvSpPr txBox="1"/>
          <p:nvPr/>
        </p:nvSpPr>
        <p:spPr>
          <a:xfrm>
            <a:off x="7226013" y="1221350"/>
            <a:ext cx="977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19" name="Google Shape;619;p98"/>
          <p:cNvPicPr preferRelativeResize="0"/>
          <p:nvPr/>
        </p:nvPicPr>
        <p:blipFill rotWithShape="1">
          <a:blip r:embed="rId3">
            <a:alphaModFix/>
          </a:blip>
          <a:srcRect b="7969" l="31197" r="28444" t="0"/>
          <a:stretch/>
        </p:blipFill>
        <p:spPr>
          <a:xfrm>
            <a:off x="3585575" y="1604400"/>
            <a:ext cx="1972800" cy="193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 txBox="1"/>
          <p:nvPr>
            <p:ph type="title"/>
          </p:nvPr>
        </p:nvSpPr>
        <p:spPr>
          <a:xfrm>
            <a:off x="729450" y="587675"/>
            <a:ext cx="5970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Aprendizaje No Supervisado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PCA (Principal Component Analysis)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0"/>
          <p:cNvSpPr txBox="1"/>
          <p:nvPr/>
        </p:nvSpPr>
        <p:spPr>
          <a:xfrm>
            <a:off x="1300800" y="1130925"/>
            <a:ext cx="65424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“Por lo que vimos en clase y lo que vi en los videos, SVD y PCA parecen ser lo mismo...”</a:t>
            </a:r>
            <a:endParaRPr i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Anónimo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30" name="Google Shape;630;p100"/>
          <p:cNvPicPr preferRelativeResize="0"/>
          <p:nvPr/>
        </p:nvPicPr>
        <p:blipFill rotWithShape="1">
          <a:blip r:embed="rId3">
            <a:alphaModFix/>
          </a:blip>
          <a:srcRect b="0" l="17404" r="11146" t="0"/>
          <a:stretch/>
        </p:blipFill>
        <p:spPr>
          <a:xfrm>
            <a:off x="5320734" y="3296750"/>
            <a:ext cx="1854000" cy="1361100"/>
          </a:xfrm>
          <a:prstGeom prst="ellipse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323" name="Google Shape;323;p74"/>
          <p:cNvGraphicFramePr/>
          <p:nvPr/>
        </p:nvGraphicFramePr>
        <p:xfrm>
          <a:off x="833125" y="151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{313B93B2-D0E7-4B47-A37D-28D265EA7F06}</a:tableStyleId>
              </a:tblPr>
              <a:tblGrid>
                <a:gridCol w="6455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Data Science en mi vida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SVD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Explicación: PCA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 training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9988"/>
                        </a:buClr>
                        <a:buSzPts val="14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1"/>
          <p:cNvSpPr txBox="1"/>
          <p:nvPr/>
        </p:nvSpPr>
        <p:spPr>
          <a:xfrm>
            <a:off x="1165750" y="1130925"/>
            <a:ext cx="72519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“Casi, pero no, no son lo mismo.”</a:t>
            </a:r>
            <a:endParaRPr i="1"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(otro) Anónimo</a:t>
            </a:r>
            <a:endParaRPr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36" name="Google Shape;636;p101"/>
          <p:cNvPicPr preferRelativeResize="0"/>
          <p:nvPr/>
        </p:nvPicPr>
        <p:blipFill rotWithShape="1">
          <a:blip r:embed="rId3">
            <a:alphaModFix/>
          </a:blip>
          <a:srcRect b="0" l="17404" r="11146" t="0"/>
          <a:stretch/>
        </p:blipFill>
        <p:spPr>
          <a:xfrm>
            <a:off x="5486784" y="3296750"/>
            <a:ext cx="1854000" cy="1361100"/>
          </a:xfrm>
          <a:prstGeom prst="ellipse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PCA</a:t>
            </a:r>
            <a:endParaRPr/>
          </a:p>
        </p:txBody>
      </p:sp>
      <p:sp>
        <p:nvSpPr>
          <p:cNvPr id="642" name="Google Shape;642;p102"/>
          <p:cNvSpPr txBox="1"/>
          <p:nvPr/>
        </p:nvSpPr>
        <p:spPr>
          <a:xfrm>
            <a:off x="2404750" y="5069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PCA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Definición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3" name="Google Shape;643;p102"/>
          <p:cNvSpPr txBox="1"/>
          <p:nvPr/>
        </p:nvSpPr>
        <p:spPr>
          <a:xfrm>
            <a:off x="2404750" y="1156650"/>
            <a:ext cx="6292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30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PCA es el método de reducción de dimensionalidad más utilizado.</a:t>
            </a:r>
            <a:endParaRPr sz="30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9" name="Google Shape;649;p103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0" name="Google Shape;650;p103"/>
          <p:cNvSpPr txBox="1"/>
          <p:nvPr/>
        </p:nvSpPr>
        <p:spPr>
          <a:xfrm>
            <a:off x="1139900" y="987925"/>
            <a:ext cx="70596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s" sz="3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 PCA es muy distinto a usar un SVD truncado?</a:t>
            </a:r>
            <a:endParaRPr i="0" sz="3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4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PCA</a:t>
            </a:r>
            <a:endParaRPr/>
          </a:p>
        </p:txBody>
      </p:sp>
      <p:sp>
        <p:nvSpPr>
          <p:cNvPr id="656" name="Google Shape;656;p104"/>
          <p:cNvSpPr txBox="1"/>
          <p:nvPr/>
        </p:nvSpPr>
        <p:spPr>
          <a:xfrm>
            <a:off x="2404750" y="5069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PCA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Definición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7" name="Google Shape;657;p104"/>
          <p:cNvSpPr txBox="1"/>
          <p:nvPr/>
        </p:nvSpPr>
        <p:spPr>
          <a:xfrm>
            <a:off x="2404750" y="1156650"/>
            <a:ext cx="6618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2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PCA y SVD truncado son casi iguales, solo que existe una diferencia:</a:t>
            </a:r>
            <a:endParaRPr sz="2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58" name="Google Shape;658;p104"/>
          <p:cNvSpPr txBox="1"/>
          <p:nvPr/>
        </p:nvSpPr>
        <p:spPr>
          <a:xfrm>
            <a:off x="2492575" y="2712425"/>
            <a:ext cx="6126600" cy="61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2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PCA = Centrar datos + SVD truncado</a:t>
            </a:r>
            <a:endParaRPr b="1" i="0" sz="2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5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PCA</a:t>
            </a:r>
            <a:endParaRPr/>
          </a:p>
        </p:txBody>
      </p:sp>
      <p:sp>
        <p:nvSpPr>
          <p:cNvPr id="664" name="Google Shape;664;p105"/>
          <p:cNvSpPr txBox="1"/>
          <p:nvPr/>
        </p:nvSpPr>
        <p:spPr>
          <a:xfrm>
            <a:off x="2404750" y="5069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PCA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Definición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5" name="Google Shape;665;p105"/>
          <p:cNvSpPr txBox="1"/>
          <p:nvPr/>
        </p:nvSpPr>
        <p:spPr>
          <a:xfrm>
            <a:off x="2404750" y="1156650"/>
            <a:ext cx="6618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2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PCA y SVD truncado son casi iguales, solo que existe una diferencia:</a:t>
            </a:r>
            <a:endParaRPr sz="2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66" name="Google Shape;666;p105"/>
          <p:cNvSpPr txBox="1"/>
          <p:nvPr/>
        </p:nvSpPr>
        <p:spPr>
          <a:xfrm>
            <a:off x="2492575" y="2712425"/>
            <a:ext cx="6126600" cy="61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2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PCA = Centrar datos + SVD truncado</a:t>
            </a:r>
            <a:endParaRPr b="1" i="0" sz="2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7" name="Google Shape;667;p105"/>
          <p:cNvSpPr txBox="1"/>
          <p:nvPr/>
        </p:nvSpPr>
        <p:spPr>
          <a:xfrm>
            <a:off x="3864650" y="3810325"/>
            <a:ext cx="45789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Debemos sustraer la media de cada columna de Features antes de aplicar SVD truncado.</a:t>
            </a:r>
            <a:endParaRPr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8" name="Google Shape;66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508" y="3873050"/>
            <a:ext cx="560334" cy="5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74" name="Google Shape;674;p106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5" name="Google Shape;675;p106"/>
          <p:cNvSpPr txBox="1"/>
          <p:nvPr/>
        </p:nvSpPr>
        <p:spPr>
          <a:xfrm>
            <a:off x="1139900" y="987925"/>
            <a:ext cx="70596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s" sz="3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Por qué PCA es tan relevante? ¿Por qué no se lo ve solo como un caso particular de SVD? </a:t>
            </a:r>
            <a:endParaRPr i="0" sz="3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7"/>
          <p:cNvSpPr/>
          <p:nvPr/>
        </p:nvSpPr>
        <p:spPr>
          <a:xfrm>
            <a:off x="3136275" y="3329950"/>
            <a:ext cx="4742100" cy="181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PCA</a:t>
            </a:r>
            <a:endParaRPr/>
          </a:p>
        </p:txBody>
      </p:sp>
      <p:sp>
        <p:nvSpPr>
          <p:cNvPr id="682" name="Google Shape;682;p107"/>
          <p:cNvSpPr txBox="1"/>
          <p:nvPr/>
        </p:nvSpPr>
        <p:spPr>
          <a:xfrm>
            <a:off x="2404750" y="5069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PCA</a:t>
            </a:r>
            <a:r>
              <a:rPr b="1" lang="es" sz="2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Importancia</a:t>
            </a:r>
            <a:endParaRPr b="1" sz="2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3" name="Google Shape;683;p107"/>
          <p:cNvSpPr txBox="1"/>
          <p:nvPr/>
        </p:nvSpPr>
        <p:spPr>
          <a:xfrm>
            <a:off x="2404750" y="1156650"/>
            <a:ext cx="6618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Matemáticamente, se puede llegar por otro camino (Matriz de covarianza)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Rubik Light"/>
              <a:buChar char="-"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Tiene una interpretación muy intuitiva: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84" name="Google Shape;684;p107"/>
          <p:cNvSpPr txBox="1"/>
          <p:nvPr/>
        </p:nvSpPr>
        <p:spPr>
          <a:xfrm>
            <a:off x="2959875" y="2545781"/>
            <a:ext cx="1764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Componentes</a:t>
            </a:r>
            <a:endParaRPr b="1"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Principales</a:t>
            </a:r>
            <a:endParaRPr b="1"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5" name="Google Shape;685;p107"/>
          <p:cNvSpPr txBox="1"/>
          <p:nvPr/>
        </p:nvSpPr>
        <p:spPr>
          <a:xfrm>
            <a:off x="5914475" y="2545781"/>
            <a:ext cx="18225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Direcciones de máxima varianza</a:t>
            </a:r>
            <a:endParaRPr b="1"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6" name="Google Shape;686;p107"/>
          <p:cNvSpPr txBox="1"/>
          <p:nvPr/>
        </p:nvSpPr>
        <p:spPr>
          <a:xfrm>
            <a:off x="3233375" y="3497150"/>
            <a:ext cx="45036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</a:t>
            </a: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primer componente principal está en la dirección donde los datos presentan varianza máxima. 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La segunda componente principal está la segunda dirección en términos de la varianza, y así sucesivamente. </a:t>
            </a:r>
            <a:endParaRPr i="0" sz="1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87" name="Google Shape;687;p107"/>
          <p:cNvCxnSpPr>
            <a:stCxn id="684" idx="3"/>
            <a:endCxn id="685" idx="1"/>
          </p:cNvCxnSpPr>
          <p:nvPr/>
        </p:nvCxnSpPr>
        <p:spPr>
          <a:xfrm>
            <a:off x="4724475" y="2841731"/>
            <a:ext cx="1190100" cy="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88" name="Google Shape;688;p10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2103" r="12103" t="0"/>
          <a:stretch/>
        </p:blipFill>
        <p:spPr>
          <a:xfrm>
            <a:off x="7638675" y="4415375"/>
            <a:ext cx="510900" cy="505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94" name="Google Shape;694;p108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5" name="Google Shape;695;p108"/>
          <p:cNvSpPr txBox="1"/>
          <p:nvPr/>
        </p:nvSpPr>
        <p:spPr>
          <a:xfrm>
            <a:off x="1139900" y="987925"/>
            <a:ext cx="72948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s" sz="36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Cuándo uso PCA y cuándo SVD? </a:t>
            </a:r>
            <a:endParaRPr i="0" sz="3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1" name="Google Shape;701;p109"/>
          <p:cNvSpPr txBox="1"/>
          <p:nvPr/>
        </p:nvSpPr>
        <p:spPr>
          <a:xfrm>
            <a:off x="879800" y="1061700"/>
            <a:ext cx="6459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Para muchos casos, el resultado de usar uno u otro método va a ser muy parecido. Dependiendo del problema, puede que restar la media y trabajar con la distancia de cada feature a la media en el dataset sea mejor (si no saben, lo más común es usar PCA).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2" name="Google Shape;702;p10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Comparación</a:t>
            </a:r>
            <a:r>
              <a:rPr b="1" lang="es" sz="2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 · PCA vs. SVD</a:t>
            </a:r>
            <a:endParaRPr b="1" sz="2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703" name="Google Shape;703;p109"/>
          <p:cNvGraphicFramePr/>
          <p:nvPr/>
        </p:nvGraphicFramePr>
        <p:xfrm>
          <a:off x="1629925" y="26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{313B93B2-D0E7-4B47-A37D-28D265EA7F06}</a:tableStyleId>
              </a:tblPr>
              <a:tblGrid>
                <a:gridCol w="2873075"/>
                <a:gridCol w="31616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PCA</a:t>
                      </a:r>
                      <a:endParaRPr b="1"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SVD</a:t>
                      </a:r>
                      <a:endParaRPr b="1"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Numero de componentes</a:t>
                      </a:r>
                      <a:endParaRPr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Rango R</a:t>
                      </a:r>
                      <a:endParaRPr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Componentes principales</a:t>
                      </a:r>
                      <a:endParaRPr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Vectores singulares por derecha</a:t>
                      </a:r>
                      <a:endParaRPr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Autovalores</a:t>
                      </a:r>
                      <a:endParaRPr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Valores singulares</a:t>
                      </a:r>
                      <a:endParaRPr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Maximiza Varianza</a:t>
                      </a:r>
                      <a:endParaRPr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666666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Minimiza Distancia</a:t>
                      </a:r>
                      <a:endParaRPr sz="1400" u="none" cap="none" strike="noStrike">
                        <a:solidFill>
                          <a:srgbClr val="666666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A8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04" name="Google Shape;704;p109"/>
          <p:cNvCxnSpPr/>
          <p:nvPr/>
        </p:nvCxnSpPr>
        <p:spPr>
          <a:xfrm>
            <a:off x="1517950" y="2643925"/>
            <a:ext cx="0" cy="18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109"/>
          <p:cNvSpPr txBox="1"/>
          <p:nvPr/>
        </p:nvSpPr>
        <p:spPr>
          <a:xfrm rot="-5400000">
            <a:off x="429475" y="3486325"/>
            <a:ext cx="155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Analogías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5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¿Dónde estamos?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29" name="Google Shape;329;p75"/>
          <p:cNvPicPr preferRelativeResize="0"/>
          <p:nvPr/>
        </p:nvPicPr>
        <p:blipFill rotWithShape="1">
          <a:blip r:embed="rId3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Hands-on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training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20" name="Google Shape;720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1" name="Google Shape;721;p112"/>
          <p:cNvSpPr txBox="1"/>
          <p:nvPr/>
        </p:nvSpPr>
        <p:spPr>
          <a:xfrm>
            <a:off x="2089675" y="1622125"/>
            <a:ext cx="70158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6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DS_Encuentro_39_PCA.ipynb</a:t>
            </a:r>
            <a:endParaRPr sz="2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727" name="Google Shape;727;p113"/>
          <p:cNvSpPr txBox="1"/>
          <p:nvPr/>
        </p:nvSpPr>
        <p:spPr>
          <a:xfrm>
            <a:off x="885475" y="1705825"/>
            <a:ext cx="70908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 los videos de la plataforma “Aprendizaje No Supervisado: Sistemas de recomendación”</a:t>
            </a:r>
            <a:r>
              <a:rPr b="0"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Completar el notebook de hoy y atrasados</a:t>
            </a:r>
            <a:r>
              <a:rPr b="0" i="0" lang="es" sz="18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Bajar el siguiente dataset </a:t>
            </a:r>
            <a:r>
              <a:rPr lang="es" sz="1800" u="sng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https://www.kaggle.com/netflix-inc/netflix-prize-data</a:t>
            </a:r>
            <a:endParaRPr sz="1800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6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7"/>
          <p:cNvSpPr txBox="1"/>
          <p:nvPr>
            <p:ph type="title"/>
          </p:nvPr>
        </p:nvSpPr>
        <p:spPr>
          <a:xfrm>
            <a:off x="729450" y="587675"/>
            <a:ext cx="6067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 en mi vida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Data Science en mi vida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6" name="Google Shape;346;p78"/>
          <p:cNvSpPr txBox="1"/>
          <p:nvPr/>
        </p:nvSpPr>
        <p:spPr>
          <a:xfrm>
            <a:off x="899775" y="1044225"/>
            <a:ext cx="6884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¡Preparen sus charlas relámpago!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7 minutos con 7 slides comparte con tus compañeros: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En qué problemas estás aplicando lo aprendido en Data Science y cómo lo estás haciendo. 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O bien, en qué problemas te gustaría aplicar Data Science y cómo lo harías.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¡Elige algún tema o proyecto que te interese y relaciónalo con lo aprendido!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9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Reducción de la dimensionalidad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7" name="Google Shape;357;p80"/>
          <p:cNvSpPr txBox="1"/>
          <p:nvPr/>
        </p:nvSpPr>
        <p:spPr>
          <a:xfrm>
            <a:off x="1139900" y="987925"/>
            <a:ext cx="76605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Rubik"/>
              <a:buChar char="-"/>
            </a:pPr>
            <a:r>
              <a:rPr lang="es" sz="3600">
                <a:solidFill>
                  <a:srgbClr val="CCCCCC"/>
                </a:solidFill>
                <a:latin typeface="Rubik"/>
                <a:ea typeface="Rubik"/>
                <a:cs typeface="Rubik"/>
                <a:sym typeface="Rubik"/>
              </a:rPr>
              <a:t>Clustering</a:t>
            </a:r>
            <a:endParaRPr sz="3600">
              <a:solidFill>
                <a:srgbClr val="CCCCCC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ubik"/>
              <a:buChar char="-"/>
            </a:pPr>
            <a:r>
              <a:rPr lang="es" sz="3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 de dimensionalidad</a:t>
            </a:r>
            <a:endParaRPr sz="3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